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0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700" autoAdjust="0"/>
  </p:normalViewPr>
  <p:slideViewPr>
    <p:cSldViewPr>
      <p:cViewPr varScale="1">
        <p:scale>
          <a:sx n="104" d="100"/>
          <a:sy n="104" d="100"/>
        </p:scale>
        <p:origin x="-1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1044;&#1080;&#1072;&#1075;&#1085;&#1086;&#1089;&#1090;&#1080;&#1082;&#1072;%20&#1056;&#1077;&#1087;&#1082;&#1080;&#1085;&#1072;.doc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79;&#1072;&#1076;&#1072;&#1095;&#1080;%20&#1091;&#1095;&#1077;&#1073;&#1085;&#1086;&#1075;&#1086;%20&#1082;&#1091;&#1088;&#1089;&#1072;%20&#1084;&#1072;&#1090;&#1077;&#1084;&#1072;&#1090;&#1080;&#1082;&#1072;.docx" TargetMode="External"/><Relationship Id="rId2" Type="http://schemas.openxmlformats.org/officeDocument/2006/relationships/hyperlink" Target="&#1050;&#1086;&#1085;&#1094;&#1077;&#1087;&#1094;&#1080;&#1103;%20&#1084;&#1072;&#1090;&#1077;&#1084;&#1072;&#1090;&#1080;&#1095;&#1077;&#1089;&#1082;&#1086;&#1075;&#1086;%20&#1086;&#1073;&#1088;&#1072;&#1079;&#1086;&#1074;&#1072;&#1085;&#1080;&#1103;%20&#1074;%20&#1085;&#1072;&#1095;&#1072;&#1083;&#1100;&#1085;&#1086;&#1081;%20&#1096;&#1082;&#1086;&#1083;&#1077;%20.docx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84;&#1077;&#1090;&#1086;&#1076;&#1099;%20&#1082;&#1084;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-214338"/>
            <a:ext cx="8229600" cy="1471610"/>
          </a:xfrm>
        </p:spPr>
        <p:txBody>
          <a:bodyPr>
            <a:normAutofit/>
          </a:bodyPr>
          <a:lstStyle/>
          <a:p>
            <a:r>
              <a:rPr lang="ru-RU" sz="2000" dirty="0" smtClean="0">
                <a:effectLst/>
              </a:rPr>
              <a:t>     Конкурс</a:t>
            </a:r>
            <a:r>
              <a:rPr lang="ru-RU" sz="2000" dirty="0" smtClean="0"/>
              <a:t> </a:t>
            </a:r>
            <a:r>
              <a:rPr lang="ru-RU" sz="2000" dirty="0" smtClean="0">
                <a:effectLst/>
              </a:rPr>
              <a:t>профессионального</a:t>
            </a:r>
            <a:r>
              <a:rPr lang="ru-RU" sz="2000" dirty="0" smtClean="0"/>
              <a:t> </a:t>
            </a:r>
            <a:r>
              <a:rPr lang="ru-RU" sz="2000" dirty="0" smtClean="0">
                <a:effectLst/>
              </a:rPr>
              <a:t>мастерства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>
                <a:effectLst/>
              </a:rPr>
              <a:t>«Учитель</a:t>
            </a:r>
            <a:r>
              <a:rPr lang="ru-RU" sz="2000" dirty="0" smtClean="0"/>
              <a:t> </a:t>
            </a:r>
            <a:r>
              <a:rPr lang="ru-RU" sz="2000" dirty="0" smtClean="0">
                <a:effectLst/>
              </a:rPr>
              <a:t>года</a:t>
            </a:r>
            <a:r>
              <a:rPr lang="ru-RU" sz="2000" dirty="0" smtClean="0"/>
              <a:t> </a:t>
            </a:r>
            <a:r>
              <a:rPr lang="ru-RU" sz="2000" smtClean="0">
                <a:effectLst/>
              </a:rPr>
              <a:t>–</a:t>
            </a:r>
            <a:r>
              <a:rPr lang="ru-RU" sz="2000" smtClean="0"/>
              <a:t> </a:t>
            </a:r>
            <a:r>
              <a:rPr lang="ru-RU" sz="2000" smtClean="0">
                <a:effectLst/>
              </a:rPr>
              <a:t>2023»</a:t>
            </a:r>
            <a:r>
              <a:rPr lang="ru-RU" sz="2000" dirty="0" smtClean="0">
                <a:effectLst/>
              </a:rPr>
              <a:t/>
            </a:r>
            <a:br>
              <a:rPr lang="ru-RU" sz="2000" dirty="0" smtClean="0">
                <a:effectLst/>
              </a:rPr>
            </a:br>
            <a:r>
              <a:rPr lang="ru-RU" sz="2000" dirty="0" smtClean="0">
                <a:effectLst/>
              </a:rPr>
              <a:t>Методическая мастерская</a:t>
            </a:r>
            <a:endParaRPr lang="ru-RU" sz="20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643050"/>
            <a:ext cx="6400800" cy="5000660"/>
          </a:xfrm>
        </p:spPr>
        <p:txBody>
          <a:bodyPr>
            <a:normAutofit/>
          </a:bodyPr>
          <a:lstStyle/>
          <a:p>
            <a:r>
              <a:rPr lang="ru-RU" b="1" dirty="0" smtClean="0"/>
              <a:t>Технология развития критического мышления на уроках математики в начальной школе</a:t>
            </a:r>
          </a:p>
          <a:p>
            <a:endParaRPr lang="ru-RU" b="1" dirty="0" smtClean="0"/>
          </a:p>
          <a:p>
            <a:r>
              <a:rPr lang="ru-RU" sz="2400" b="1" dirty="0" smtClean="0"/>
              <a:t>Новожилова Мария Анатольевна</a:t>
            </a:r>
          </a:p>
          <a:p>
            <a:r>
              <a:rPr lang="ru-RU" sz="2400" dirty="0" smtClean="0"/>
              <a:t>Учитель начальных классов</a:t>
            </a:r>
          </a:p>
          <a:p>
            <a:r>
              <a:rPr lang="ru-RU" sz="2400" dirty="0" smtClean="0"/>
              <a:t>МОУ </a:t>
            </a:r>
            <a:r>
              <a:rPr lang="ru-RU" sz="2400" dirty="0" err="1" smtClean="0"/>
              <a:t>Задворковской</a:t>
            </a:r>
            <a:r>
              <a:rPr lang="ru-RU" sz="2400" dirty="0" smtClean="0"/>
              <a:t> СШ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000" dirty="0" smtClean="0"/>
              <a:t>Воскресенский </a:t>
            </a:r>
            <a:r>
              <a:rPr lang="ru-RU" sz="2000" dirty="0" err="1" smtClean="0"/>
              <a:t>р-он</a:t>
            </a:r>
            <a:r>
              <a:rPr lang="ru-RU" sz="2000" dirty="0" smtClean="0"/>
              <a:t>  д. </a:t>
            </a:r>
            <a:r>
              <a:rPr lang="ru-RU" sz="2000" dirty="0" err="1" smtClean="0"/>
              <a:t>Задворка</a:t>
            </a:r>
            <a:endParaRPr lang="ru-RU" sz="2000" dirty="0" smtClean="0"/>
          </a:p>
          <a:p>
            <a:r>
              <a:rPr lang="ru-RU" sz="2000" dirty="0" smtClean="0"/>
              <a:t>2023 г.</a:t>
            </a:r>
            <a:endParaRPr lang="ru-RU" sz="2000" dirty="0"/>
          </a:p>
        </p:txBody>
      </p:sp>
      <p:pic>
        <p:nvPicPr>
          <p:cNvPr id="1026" name="Picture 2" descr="C:\Users\Новожилова\Downloads\20210319153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1502106" cy="1143008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Применение ТКМ на уроках математики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715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/>
              <a:t>«Таблица»</a:t>
            </a:r>
          </a:p>
          <a:p>
            <a:pPr>
              <a:buNone/>
            </a:pPr>
            <a:r>
              <a:rPr lang="ru-RU" b="1" dirty="0" smtClean="0"/>
              <a:t>Тема :Угол. Виды углов</a:t>
            </a:r>
          </a:p>
          <a:p>
            <a:pPr algn="ctr">
              <a:buNone/>
            </a:pPr>
            <a:endParaRPr lang="ru-RU" sz="4000" b="1" i="1" dirty="0" smtClean="0"/>
          </a:p>
          <a:p>
            <a:pPr>
              <a:buNone/>
            </a:pPr>
            <a:endParaRPr lang="ru-RU" sz="4000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643182"/>
          <a:ext cx="7000923" cy="322478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33641"/>
                <a:gridCol w="2333641"/>
                <a:gridCol w="2333641"/>
              </a:tblGrid>
              <a:tr h="4706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знаю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хочу</a:t>
                      </a:r>
                      <a:r>
                        <a:rPr lang="ru-RU" sz="2800" baseline="0" dirty="0" smtClean="0"/>
                        <a:t> узнать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узнал</a:t>
                      </a:r>
                      <a:endParaRPr lang="ru-RU" sz="2800" dirty="0"/>
                    </a:p>
                  </a:txBody>
                  <a:tcPr/>
                </a:tc>
              </a:tr>
              <a:tr h="8305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Что я знаю о теме урока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Формулирование целей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Соотношение старой и новой информации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627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 знаю, что такое угол.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Я знаю, как выглядит угол.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Хочу узнать, какие есть виды углов.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Хочу узнать, как определять виды углов.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Знаю, что углы бывают прямые, острые и тупые.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Знаю как они выглядят.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Исследование по методике  Г.В. </a:t>
            </a:r>
            <a:r>
              <a:rPr lang="ru-RU" sz="2700" dirty="0" err="1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Репкиной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, 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Е.В. Заика для выявления уровня </a:t>
            </a:r>
            <a:r>
              <a:rPr lang="ru-RU" sz="2700" dirty="0" err="1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сформированности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 учебной деятельности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hlinkClick r:id="rId2" action="ppaction://hlinkfile"/>
              </a:rPr>
              <a:t>.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2214554"/>
          <a:ext cx="3286148" cy="1000132"/>
        </p:xfrm>
        <a:graphic>
          <a:graphicData uri="http://schemas.openxmlformats.org/drawingml/2006/table">
            <a:tbl>
              <a:tblPr/>
              <a:tblGrid>
                <a:gridCol w="3286148"/>
              </a:tblGrid>
              <a:tr h="1000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8340" algn="l"/>
                          <a:tab pos="5671185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Диаграмма 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– Уровень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сформированности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учебной деятельности учащихся 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1  класса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88340" algn="l"/>
                          <a:tab pos="5671185" algn="l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(3 четверть 2022 г.)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00562" y="2214554"/>
            <a:ext cx="3214710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88340" algn="l"/>
                <a:tab pos="5671185" algn="l"/>
              </a:tabLst>
            </a:pPr>
            <a:r>
              <a:rPr lang="ru-RU" sz="1400" b="1" dirty="0" smtClean="0">
                <a:ea typeface="Calibri"/>
                <a:cs typeface="Times New Roman"/>
              </a:rPr>
              <a:t>Диаграмма  2 – Уровень </a:t>
            </a:r>
            <a:r>
              <a:rPr lang="ru-RU" sz="1400" b="1" dirty="0" err="1" smtClean="0">
                <a:ea typeface="Calibri"/>
                <a:cs typeface="Times New Roman"/>
              </a:rPr>
              <a:t>сформированности</a:t>
            </a:r>
            <a:r>
              <a:rPr lang="ru-RU" sz="1400" b="1" dirty="0" smtClean="0">
                <a:ea typeface="Calibri"/>
                <a:cs typeface="Times New Roman"/>
              </a:rPr>
              <a:t> учебной деятельности учащихся 2  класса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688340" algn="l"/>
                <a:tab pos="5671185" algn="l"/>
              </a:tabLst>
            </a:pPr>
            <a:r>
              <a:rPr lang="ru-RU" sz="1400" b="1" dirty="0" smtClean="0">
                <a:ea typeface="Calibri"/>
                <a:cs typeface="Times New Roman"/>
              </a:rPr>
              <a:t>(3 четверть 2023 г.)</a:t>
            </a:r>
            <a:endParaRPr lang="ru-RU" sz="1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11" name="Рисунок 10" descr="диаграмм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357562"/>
            <a:ext cx="7500958" cy="230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Литература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Артемов А.К. Приемы организации развивающего обучения. /А.К.Артемов.// Начальная школа.-2009-№3-с.35-39.</a:t>
            </a:r>
          </a:p>
          <a:p>
            <a:pPr lvl="0"/>
            <a:r>
              <a:rPr lang="ru-RU" dirty="0" err="1" smtClean="0"/>
              <a:t>Брайтовская</a:t>
            </a:r>
            <a:r>
              <a:rPr lang="ru-RU" dirty="0" smtClean="0"/>
              <a:t> С. И. Простейшие исследовательские задания. /С. И. </a:t>
            </a:r>
            <a:r>
              <a:rPr lang="ru-RU" dirty="0" err="1" smtClean="0"/>
              <a:t>Брайтовская</a:t>
            </a:r>
            <a:r>
              <a:rPr lang="ru-RU" dirty="0" smtClean="0"/>
              <a:t>.// Начальная школа.-2009-№9-с.72.</a:t>
            </a:r>
          </a:p>
          <a:p>
            <a:pPr lvl="0"/>
            <a:r>
              <a:rPr lang="ru-RU" dirty="0" err="1" smtClean="0"/>
              <a:t>Винникова</a:t>
            </a:r>
            <a:r>
              <a:rPr lang="ru-RU" dirty="0" smtClean="0"/>
              <a:t>  И. В. Игры на развитие психических процессов./ И. В. </a:t>
            </a:r>
            <a:r>
              <a:rPr lang="ru-RU" dirty="0" err="1" smtClean="0"/>
              <a:t>Винникова</a:t>
            </a:r>
            <a:r>
              <a:rPr lang="ru-RU" dirty="0" smtClean="0"/>
              <a:t>. // Начальная школа. - 2012 - № 3 - С. 25 - 27.</a:t>
            </a:r>
          </a:p>
          <a:p>
            <a:pPr lvl="0"/>
            <a:r>
              <a:rPr lang="ru-RU" dirty="0" smtClean="0"/>
              <a:t>Заир-Бек С., </a:t>
            </a:r>
            <a:r>
              <a:rPr lang="ru-RU" dirty="0" err="1" smtClean="0"/>
              <a:t>Муштавинская</a:t>
            </a:r>
            <a:r>
              <a:rPr lang="ru-RU" dirty="0" smtClean="0"/>
              <a:t> И. Развитие критического мышления на уроке. Пособие для учителя. – М., 2014.</a:t>
            </a:r>
          </a:p>
          <a:p>
            <a:pPr lvl="0"/>
            <a:r>
              <a:rPr lang="ru-RU" dirty="0" smtClean="0"/>
              <a:t>Критическое мышление: технология развития: Пособие для учителя / И. О. </a:t>
            </a:r>
            <a:r>
              <a:rPr lang="ru-RU" dirty="0" err="1" smtClean="0"/>
              <a:t>Загашев</a:t>
            </a:r>
            <a:r>
              <a:rPr lang="ru-RU" dirty="0" smtClean="0"/>
              <a:t>, С. И. Заир-Бек. – СПб: Альянс «Дельта», 2015.</a:t>
            </a:r>
          </a:p>
          <a:p>
            <a:pPr lvl="0"/>
            <a:r>
              <a:rPr lang="ru-RU" dirty="0" smtClean="0"/>
              <a:t>Гальперин П. Я. К психологии творческого мышления./ П. Я. Гальперин, Н. Р. Котик.// Вопросы психологии. - 2017 - №5 - с. 40 - 45.</a:t>
            </a:r>
          </a:p>
          <a:p>
            <a:pPr lvl="0"/>
            <a:r>
              <a:rPr lang="ru-RU" dirty="0" smtClean="0"/>
              <a:t>Горина О. П. Какие задания можно назвать проблемными при обучении математике./ О. П. Горина.// Начальная школа. – 2014. - №5 – с.109-111.</a:t>
            </a:r>
          </a:p>
          <a:p>
            <a:pPr lvl="0"/>
            <a:r>
              <a:rPr lang="ru-RU" dirty="0" smtClean="0"/>
              <a:t>Колягин Ю. М. Задачи в обучении математике./ Ю. М. Колягин. – М.: Просвещение, 2015. – 125с.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Современным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детям-современное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образование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571612"/>
            <a:ext cx="3571900" cy="26432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Рефлексия учителя</a:t>
            </a:r>
          </a:p>
          <a:p>
            <a:endParaRPr lang="ru-RU" sz="2400" dirty="0" smtClean="0"/>
          </a:p>
          <a:p>
            <a:r>
              <a:rPr lang="ru-RU" sz="2000" dirty="0" smtClean="0"/>
              <a:t>Кто он, мой ученик?</a:t>
            </a:r>
          </a:p>
          <a:p>
            <a:endParaRPr lang="ru-RU" sz="2400" dirty="0" smtClean="0"/>
          </a:p>
          <a:p>
            <a:r>
              <a:rPr lang="ru-RU" sz="2000" dirty="0" smtClean="0"/>
              <a:t>Кто я, его учитель?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000496" y="2000240"/>
            <a:ext cx="435771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взаимодействие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Ученик     Цель    Учитель</a:t>
            </a:r>
          </a:p>
          <a:p>
            <a:pPr algn="ctr"/>
            <a:r>
              <a:rPr lang="ru-RU" sz="2000" dirty="0" smtClean="0"/>
              <a:t>взаимодействие</a:t>
            </a:r>
          </a:p>
          <a:p>
            <a:pPr algn="ctr"/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Выгнутая вниз стрелка 5"/>
          <p:cNvSpPr/>
          <p:nvPr/>
        </p:nvSpPr>
        <p:spPr>
          <a:xfrm rot="10800000">
            <a:off x="4929190" y="1643050"/>
            <a:ext cx="2500330" cy="5715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5000628" y="3000372"/>
            <a:ext cx="2500330" cy="5715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4429132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Роль учителя начальных классов</a:t>
            </a:r>
          </a:p>
          <a:p>
            <a:pPr algn="ctr"/>
            <a:endParaRPr lang="ru-RU" dirty="0" smtClean="0"/>
          </a:p>
          <a:p>
            <a:r>
              <a:rPr lang="ru-RU" b="1" dirty="0" smtClean="0"/>
              <a:t>«Плохой учитель  преподносит истину, хороший учит её находить..»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Концепция преподавания учебного курса «Математика» в начальной школе 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857496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3" action="ppaction://hlinkfile"/>
              </a:rPr>
              <a:t>Ключевые задачи курса по ФГОС НОО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357298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357298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1357298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34" y="1357298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Развитие универсального элемента мышления - логики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1357298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Формирование навыков рационального мышления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1357298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Личностное развитие обучающихся при изучении курса Математика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571876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571876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5008" y="3571876"/>
            <a:ext cx="2214578" cy="11430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00034" y="3643314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формирование у учащихся основ умения учиться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143240" y="3571876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развитие их мышления, качеств личности, интереса к математике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15008" y="3571876"/>
            <a:ext cx="22145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создание для каждого ребенка возможности высокого уровня математической подготовки</a:t>
            </a:r>
            <a:endParaRPr lang="ru-RU" sz="1400" dirty="0"/>
          </a:p>
        </p:txBody>
      </p:sp>
      <p:pic>
        <p:nvPicPr>
          <p:cNvPr id="1028" name="Picture 4" descr="C:\Users\CDAC~1\AppData\Local\Temp\Rar$DRa1292.4086\0f3181472a3a62477db08145d8406a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857737"/>
            <a:ext cx="2000263" cy="200026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«</a:t>
            </a:r>
            <a:r>
              <a:rPr lang="ru-RU" sz="2700" i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Мышление развивается в проблемной ситуации, когда ребенок сам «собирает» понятия о предмете.»  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Л. Выгодский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Новожилова\Downloads\5e8a22772772d46b2afd3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3963929" cy="2357454"/>
          </a:xfrm>
          <a:prstGeom prst="flowChartAlternateProcess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214282" y="4000504"/>
            <a:ext cx="87154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Одной из технологий, способной решить задачи, поставленные в новых стандартах, является технология развития критического мышления, основоположниками которой являются </a:t>
            </a:r>
            <a:r>
              <a:rPr lang="ru-RU" sz="1600" b="1" dirty="0" err="1" smtClean="0"/>
              <a:t>Чарлз</a:t>
            </a:r>
            <a:r>
              <a:rPr lang="ru-RU" sz="1600" b="1" dirty="0" smtClean="0"/>
              <a:t> Темпл, </a:t>
            </a:r>
            <a:r>
              <a:rPr lang="ru-RU" sz="1600" b="1" dirty="0" err="1" smtClean="0"/>
              <a:t>Курт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Мередит</a:t>
            </a:r>
            <a:r>
              <a:rPr lang="ru-RU" sz="1600" b="1" dirty="0" smtClean="0"/>
              <a:t>, Джина Стил.</a:t>
            </a:r>
            <a:r>
              <a:rPr lang="ru-RU" sz="1600" dirty="0" smtClean="0"/>
              <a:t> С 1997 года технология развития критического мышления получает распространение в России. </a:t>
            </a:r>
          </a:p>
          <a:p>
            <a:r>
              <a:rPr lang="ru-RU" sz="1600" dirty="0" smtClean="0"/>
              <a:t>  Многие ученые, такие как </a:t>
            </a:r>
            <a:r>
              <a:rPr lang="ru-RU" sz="1600" dirty="0" err="1" smtClean="0"/>
              <a:t>Дайана</a:t>
            </a:r>
            <a:r>
              <a:rPr lang="ru-RU" sz="1600" dirty="0" smtClean="0"/>
              <a:t> </a:t>
            </a:r>
            <a:r>
              <a:rPr lang="ru-RU" sz="1600" dirty="0" err="1" smtClean="0"/>
              <a:t>Халперн</a:t>
            </a:r>
            <a:r>
              <a:rPr lang="ru-RU" sz="1600" dirty="0" smtClean="0"/>
              <a:t>, Герхард </a:t>
            </a:r>
            <a:r>
              <a:rPr lang="ru-RU" sz="1600" dirty="0" err="1" smtClean="0"/>
              <a:t>Фоллмер</a:t>
            </a:r>
            <a:r>
              <a:rPr lang="ru-RU" sz="1600" dirty="0" smtClean="0"/>
              <a:t>, Карл Поппер, Ричард У. Поль, Скотт </a:t>
            </a:r>
            <a:r>
              <a:rPr lang="ru-RU" sz="1600" dirty="0" err="1" smtClean="0"/>
              <a:t>Плаус</a:t>
            </a:r>
            <a:r>
              <a:rPr lang="ru-RU" sz="1600" dirty="0" smtClean="0"/>
              <a:t>,   Л.С. </a:t>
            </a:r>
            <a:r>
              <a:rPr lang="ru-RU" sz="1600" dirty="0" err="1" smtClean="0"/>
              <a:t>Выготский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 др. по-разному подходят к проблеме критичности. Критическое мышление - это такой тип мышления о любом предмете, содержании или проблеме, в котором ученик улучшает качество его мышления при помощи умелого использования структур и интеллектуальных стандартов, присущих мышлению. 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14298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Как усваивается материал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357686" y="1142984"/>
            <a:ext cx="4429156" cy="333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Что же такое критическое мышление?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1600" dirty="0" smtClean="0"/>
              <a:t>Критическое мышление есть мышление самостоятельное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1600" dirty="0" smtClean="0"/>
              <a:t>Информация является отправным, а отнюдь не конечным пунктом критического мышления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1600" dirty="0" smtClean="0"/>
              <a:t>Критическое мышление начинается с постановки вопросов и выяснения проблем, которые нужно решить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1600" dirty="0" smtClean="0"/>
              <a:t>Критическое мышление стремится к убедительной аргументации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sz="1600" dirty="0" smtClean="0"/>
              <a:t>Критическое мышление есть мышление социальное</a:t>
            </a:r>
          </a:p>
          <a:p>
            <a:pPr algn="ctr"/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Цель технологии критического мышления:</a:t>
            </a:r>
            <a:endParaRPr lang="ru-RU" sz="36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развитие мыслительных навыков учащихся, необходимых не только в учебе, но и в учебной жизни. </a:t>
            </a:r>
            <a:r>
              <a:rPr lang="ru-RU" i="1" dirty="0" smtClean="0"/>
              <a:t>(умение принимать взвешенные решения, работать с информацией, анализировать) 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формирование нового стиля мышления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развитие базовых качеств личности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развитие аналитического, критического мышления</a:t>
            </a:r>
          </a:p>
          <a:p>
            <a:pPr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hlinkClick r:id="rId2" action="ppaction://hlinkfile"/>
              </a:rPr>
              <a:t>Приемы технологии РКМ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 dirty="0" smtClean="0"/>
              <a:t>Толстые и тонкие вопросы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Кубик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Перепутанные логические цепочки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Кластер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Классификация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Таблица 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Корзина идей</a:t>
            </a:r>
          </a:p>
          <a:p>
            <a:pPr>
              <a:lnSpc>
                <a:spcPct val="90000"/>
              </a:lnSpc>
            </a:pPr>
            <a:r>
              <a:rPr lang="ru-RU" b="1" dirty="0" err="1" smtClean="0"/>
              <a:t>Синквейн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3074" name="Picture 2" descr="C:\Users\CDAC~1\AppData\Local\Temp\Rar$DRa1292.49833\a504f4ad40f48fb0d974d4c2bad25b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000504"/>
            <a:ext cx="1909755" cy="2086697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Применение ТКМ на уроках математики</a:t>
            </a:r>
            <a:endParaRPr lang="ru-RU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709160"/>
          </a:xfrm>
        </p:spPr>
        <p:txBody>
          <a:bodyPr>
            <a:normAutofit fontScale="92500" lnSpcReduction="10000"/>
          </a:bodyPr>
          <a:lstStyle/>
          <a:p>
            <a:pPr algn="ctr">
              <a:buFontTx/>
              <a:buNone/>
            </a:pPr>
            <a:r>
              <a:rPr lang="ru-RU" b="1" i="1" dirty="0" smtClean="0"/>
              <a:t>«КЛЮЧЕВЫЕ ТЕРМИНЫ»</a:t>
            </a:r>
          </a:p>
          <a:p>
            <a:pPr>
              <a:buFontTx/>
              <a:buNone/>
            </a:pPr>
            <a:r>
              <a:rPr lang="ru-RU" b="1" dirty="0" smtClean="0"/>
              <a:t>Тема: умножение</a:t>
            </a:r>
          </a:p>
          <a:p>
            <a:pPr>
              <a:buFontTx/>
              <a:buNone/>
            </a:pPr>
            <a:r>
              <a:rPr lang="ru-RU" sz="2200" dirty="0" smtClean="0"/>
              <a:t>На доске записаны слова: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99"/>
                </a:solidFill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умножение, слагаемые, одинаковые</a:t>
            </a:r>
            <a:r>
              <a:rPr lang="ru-RU" b="1" dirty="0" smtClean="0">
                <a:solidFill>
                  <a:srgbClr val="000099"/>
                </a:solidFill>
              </a:rPr>
              <a:t>     </a:t>
            </a:r>
          </a:p>
          <a:p>
            <a:pPr>
              <a:buFontTx/>
              <a:buNone/>
            </a:pPr>
            <a:r>
              <a:rPr lang="ru-RU" sz="2200" dirty="0" smtClean="0"/>
              <a:t>-Как эти слова связаны между собой?</a:t>
            </a:r>
          </a:p>
          <a:p>
            <a:pPr algn="ctr">
              <a:buNone/>
            </a:pPr>
            <a:r>
              <a:rPr lang="ru-RU" b="1" i="1" dirty="0" smtClean="0"/>
              <a:t>«КЛАССИФИКАЦИЯ»</a:t>
            </a:r>
          </a:p>
          <a:p>
            <a:pPr>
              <a:buNone/>
            </a:pPr>
            <a:r>
              <a:rPr lang="ru-RU" b="1" dirty="0" smtClean="0"/>
              <a:t>Тема: Угол. Виды углов</a:t>
            </a:r>
          </a:p>
          <a:p>
            <a:pPr>
              <a:buNone/>
            </a:pPr>
            <a:r>
              <a:rPr lang="ru-RU" sz="2100" dirty="0" smtClean="0"/>
              <a:t>Перед классом демонстрируются пронумерованные виды углов, обучающимся предлагается разделить их на группы, учитывая существенные сходства и различия между этими предметами. После самостоятельной работы учеников по распределению углов на группы, ученикам предлагается познакомиться с образцом и определить: верны ли были их предположения. </a:t>
            </a:r>
            <a:endParaRPr lang="ru-RU" sz="2100" b="1" i="1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Применение ТКМ на уроках математики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i="1" dirty="0" smtClean="0"/>
              <a:t>«МАРКИРОВКА ТЕКСТА»</a:t>
            </a:r>
          </a:p>
          <a:p>
            <a:pPr>
              <a:buFontTx/>
              <a:buNone/>
            </a:pPr>
            <a:r>
              <a:rPr lang="ru-RU" b="1" dirty="0" smtClean="0"/>
              <a:t>Тема : письменные вычисления</a:t>
            </a:r>
          </a:p>
          <a:p>
            <a:pPr>
              <a:buFontTx/>
              <a:buNone/>
            </a:pPr>
            <a:r>
              <a:rPr lang="en-US" b="1" i="1" dirty="0" smtClean="0"/>
              <a:t>v</a:t>
            </a:r>
            <a:r>
              <a:rPr lang="ru-RU" b="1" i="1" dirty="0" smtClean="0"/>
              <a:t> – известно</a:t>
            </a:r>
          </a:p>
          <a:p>
            <a:pPr>
              <a:buFontTx/>
              <a:buNone/>
            </a:pPr>
            <a:endParaRPr lang="ru-RU" b="1" i="1" dirty="0" smtClean="0"/>
          </a:p>
          <a:p>
            <a:pPr>
              <a:buFontTx/>
              <a:buNone/>
            </a:pPr>
            <a:r>
              <a:rPr lang="ru-RU" b="1" i="1" dirty="0" smtClean="0"/>
              <a:t>+ - новая информация</a:t>
            </a:r>
          </a:p>
          <a:p>
            <a:pPr>
              <a:buFontTx/>
              <a:buNone/>
            </a:pPr>
            <a:endParaRPr lang="ru-RU" b="1" i="1" dirty="0" smtClean="0"/>
          </a:p>
          <a:p>
            <a:pPr>
              <a:buFontTx/>
              <a:buNone/>
            </a:pPr>
            <a:r>
              <a:rPr lang="ru-RU" b="1" i="1" dirty="0" smtClean="0"/>
              <a:t>?  - непонятно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 descr="IMG_20230202_151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5524507" y="2262178"/>
            <a:ext cx="2714644" cy="3619526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Применение ТКМ на уроках математики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Тема: умножение</a:t>
            </a:r>
          </a:p>
          <a:p>
            <a:pPr>
              <a:buFontTx/>
              <a:buNone/>
            </a:pPr>
            <a:r>
              <a:rPr lang="ru-RU" dirty="0" smtClean="0"/>
              <a:t>На каждой тарелке по 3 груши. Сколько груш на четырех тарелках?      </a:t>
            </a:r>
            <a:r>
              <a:rPr lang="ru-RU" dirty="0" smtClean="0">
                <a:solidFill>
                  <a:srgbClr val="FF6600"/>
                </a:solidFill>
              </a:rPr>
              <a:t> </a:t>
            </a:r>
            <a:r>
              <a:rPr lang="ru-RU" b="1" dirty="0" smtClean="0">
                <a:solidFill>
                  <a:srgbClr val="FF6600"/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r>
              <a:rPr lang="ru-RU" dirty="0" smtClean="0">
                <a:solidFill>
                  <a:srgbClr val="FF6600"/>
                </a:solidFill>
              </a:rPr>
              <a:t>   </a:t>
            </a:r>
          </a:p>
          <a:p>
            <a:pPr>
              <a:buFontTx/>
              <a:buNone/>
            </a:pPr>
            <a:r>
              <a:rPr lang="ru-RU" dirty="0" smtClean="0"/>
              <a:t>                 3+3+3+3=12</a:t>
            </a:r>
            <a:r>
              <a:rPr lang="en-US" dirty="0" smtClean="0"/>
              <a:t>      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ru-RU" dirty="0" smtClean="0"/>
              <a:t>Сложение одинаковых слагаемых можно заменить новым действием- </a:t>
            </a:r>
            <a:r>
              <a:rPr lang="ru-RU" b="1" dirty="0" smtClean="0"/>
              <a:t>умножением.</a:t>
            </a:r>
            <a:r>
              <a:rPr lang="en-US" b="1" dirty="0" smtClean="0"/>
              <a:t>  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+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ru-RU" dirty="0" smtClean="0"/>
              <a:t>Знак умножения – точка.</a:t>
            </a:r>
            <a:r>
              <a:rPr lang="en-US" dirty="0" smtClean="0"/>
              <a:t>       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+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None/>
            </a:pPr>
            <a:r>
              <a:rPr lang="ru-RU" dirty="0" smtClean="0"/>
              <a:t>Решение записывают так:</a:t>
            </a:r>
          </a:p>
          <a:p>
            <a:pPr>
              <a:buFontTx/>
              <a:buNone/>
            </a:pPr>
            <a:r>
              <a:rPr lang="ru-RU" b="1" dirty="0" smtClean="0"/>
              <a:t>          3*4=12</a:t>
            </a:r>
            <a:r>
              <a:rPr lang="en-US" b="1" dirty="0" smtClean="0"/>
              <a:t>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>
              <a:buFontTx/>
              <a:buNone/>
            </a:pPr>
            <a:r>
              <a:rPr lang="ru-RU" dirty="0" smtClean="0"/>
              <a:t>Читают так: </a:t>
            </a:r>
            <a:r>
              <a:rPr lang="ru-RU" b="1" dirty="0" smtClean="0"/>
              <a:t>по 3 взять 4 раза, получится 12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r>
              <a:rPr lang="ru-RU" dirty="0" smtClean="0"/>
              <a:t> </a:t>
            </a:r>
          </a:p>
          <a:p>
            <a:pPr>
              <a:buFontTx/>
              <a:buNone/>
            </a:pPr>
            <a:r>
              <a:rPr lang="ru-RU" dirty="0" smtClean="0"/>
              <a:t>или так: </a:t>
            </a:r>
            <a:r>
              <a:rPr lang="ru-RU" b="1" dirty="0" smtClean="0"/>
              <a:t>3 умножить на 4, получится 12</a:t>
            </a:r>
            <a:r>
              <a:rPr lang="ru-RU" dirty="0" smtClean="0"/>
              <a:t>.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286</TotalTime>
  <Words>847</Words>
  <PresentationFormat>Экран (4:3)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     Конкурс профессионального мастерства  «Учитель года – 2023» Методическая мастерская</vt:lpstr>
      <vt:lpstr>Современным детям-современное образование</vt:lpstr>
      <vt:lpstr>Концепция преподавания учебного курса «Математика» в начальной школе </vt:lpstr>
      <vt:lpstr>«Мышление развивается в проблемной ситуации, когда ребенок сам «собирает» понятия о предмете.»  Л. Выгодский </vt:lpstr>
      <vt:lpstr>Цель технологии критического мышления:</vt:lpstr>
      <vt:lpstr>Приемы технологии РКМ</vt:lpstr>
      <vt:lpstr>Применение ТКМ на уроках математики</vt:lpstr>
      <vt:lpstr>Применение ТКМ на уроках математики </vt:lpstr>
      <vt:lpstr>Применение ТКМ на уроках математики</vt:lpstr>
      <vt:lpstr>Применение ТКМ на уроках математики</vt:lpstr>
      <vt:lpstr>Исследование по методике  Г.В. Репкиной,  Е.В. Заика для выявления уровня сформированности учебной деятельности.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профессионального мастерства  «Учитель года – 2022» Методическая мастерская</dc:title>
  <dc:creator>Новожилова</dc:creator>
  <cp:lastModifiedBy>Новожилова</cp:lastModifiedBy>
  <cp:revision>31</cp:revision>
  <dcterms:created xsi:type="dcterms:W3CDTF">2023-02-02T09:41:13Z</dcterms:created>
  <dcterms:modified xsi:type="dcterms:W3CDTF">2023-02-03T11:59:37Z</dcterms:modified>
</cp:coreProperties>
</file>